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Montserrat SemiBold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Fira Mono"/>
      <p:regular r:id="rId43"/>
      <p:bold r:id="rId44"/>
    </p:embeddedFont>
    <p:embeddedFont>
      <p:font typeface="Montserrat Medium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F68F25B-C48C-4121-AE39-1C3C93D7392B}">
  <a:tblStyle styleId="{BF68F25B-C48C-4121-AE39-1C3C93D7392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3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20" Type="http://schemas.openxmlformats.org/officeDocument/2006/relationships/slide" Target="slides/slide14.xml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22" Type="http://schemas.openxmlformats.org/officeDocument/2006/relationships/slide" Target="slides/slide16.xml"/><Relationship Id="rId44" Type="http://schemas.openxmlformats.org/officeDocument/2006/relationships/font" Target="fonts/FiraMono-bold.fntdata"/><Relationship Id="rId21" Type="http://schemas.openxmlformats.org/officeDocument/2006/relationships/slide" Target="slides/slide15.xml"/><Relationship Id="rId43" Type="http://schemas.openxmlformats.org/officeDocument/2006/relationships/font" Target="fonts/FiraMono-regular.fntdata"/><Relationship Id="rId24" Type="http://schemas.openxmlformats.org/officeDocument/2006/relationships/slide" Target="slides/slide18.xml"/><Relationship Id="rId46" Type="http://schemas.openxmlformats.org/officeDocument/2006/relationships/font" Target="fonts/MontserratMedium-bold.fntdata"/><Relationship Id="rId23" Type="http://schemas.openxmlformats.org/officeDocument/2006/relationships/slide" Target="slides/slide17.xml"/><Relationship Id="rId45" Type="http://schemas.openxmlformats.org/officeDocument/2006/relationships/font" Target="fonts/Montserrat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font" Target="fonts/MontserratMedium-boldItalic.fntdata"/><Relationship Id="rId25" Type="http://schemas.openxmlformats.org/officeDocument/2006/relationships/slide" Target="slides/slide19.xml"/><Relationship Id="rId47" Type="http://schemas.openxmlformats.org/officeDocument/2006/relationships/font" Target="fonts/MontserratMedium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MontserratSemiBold-regular.fnt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MontserratSemiBold-italic.fntdata"/><Relationship Id="rId14" Type="http://schemas.openxmlformats.org/officeDocument/2006/relationships/slide" Target="slides/slide8.xml"/><Relationship Id="rId36" Type="http://schemas.openxmlformats.org/officeDocument/2006/relationships/font" Target="fonts/MontserratSemiBold-bold.fntdata"/><Relationship Id="rId17" Type="http://schemas.openxmlformats.org/officeDocument/2006/relationships/slide" Target="slides/slide11.xml"/><Relationship Id="rId39" Type="http://schemas.openxmlformats.org/officeDocument/2006/relationships/font" Target="fonts/Montserrat-regular.fntdata"/><Relationship Id="rId16" Type="http://schemas.openxmlformats.org/officeDocument/2006/relationships/slide" Target="slides/slide10.xml"/><Relationship Id="rId38" Type="http://schemas.openxmlformats.org/officeDocument/2006/relationships/font" Target="fonts/MontserratSemiBold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jpg>
</file>

<file path=ppt/media/image19.gif>
</file>

<file path=ppt/media/image2.png>
</file>

<file path=ppt/media/image20.png>
</file>

<file path=ppt/media/image21.png>
</file>

<file path=ppt/media/image22.gif>
</file>

<file path=ppt/media/image23.png>
</file>

<file path=ppt/media/image24.gif>
</file>

<file path=ppt/media/image25.png>
</file>

<file path=ppt/media/image26.gif>
</file>

<file path=ppt/media/image27.gif>
</file>

<file path=ppt/media/image28.png>
</file>

<file path=ppt/media/image29.gif>
</file>

<file path=ppt/media/image3.png>
</file>

<file path=ppt/media/image30.png>
</file>

<file path=ppt/media/image31.gif>
</file>

<file path=ppt/media/image32.png>
</file>

<file path=ppt/media/image33.gif>
</file>

<file path=ppt/media/image34.png>
</file>

<file path=ppt/media/image35.gif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06688a4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06688a4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38d6254e3c_1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38d6254e3c_1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38d6254e3c_1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38d6254e3c_1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38d6254e3c_1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38d6254e3c_1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38d6254e3c_1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38d6254e3c_1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383dfec67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383dfec67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38d6254e3c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38d6254e3c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38d6254e3c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38d6254e3c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38d6254e3c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38d6254e3c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38d6254e3c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38d6254e3c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38d6254e3c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38d6254e3c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8d6254e3c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38d6254e3c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38d6254e3c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38d6254e3c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8d6254e3c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38d6254e3c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38d6254e3c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38d6254e3c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38d6254e3c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38d6254e3c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8d6254e3c_1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8d6254e3c_1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3fa872340e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3fa872340e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3fa872340e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3fa872340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406688a437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406688a43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29e0636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29e0636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3fa872340e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3fa872340e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389a6af2a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389a6af2a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38d6254e3c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38d6254e3c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38d6254e3c_1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38d6254e3c_1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38d6254e3c_1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38d6254e3c_1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38d6254e3c_1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38d6254e3c_1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650" y="4287600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2" name="Google Shape;8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65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11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2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3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6" name="Google Shape;116;p14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4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4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4" name="Google Shape;124;p14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1" name="Google Shape;131;p15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2" name="Google Shape;132;p15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1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" name="Google Shape;29;p4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ágenes o gráficos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9" name="Google Shape;4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4000"/>
              <a:buFont typeface="Montserrat"/>
              <a:buNone/>
              <a:defRPr b="1" sz="4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6" name="Google Shape;5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jercicios e image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Font typeface="Montserrat"/>
              <a:buNone/>
              <a:defRPr sz="3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4572150" y="-18175"/>
            <a:ext cx="45720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s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433800" y="1715975"/>
            <a:ext cx="8203800" cy="14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i="1" sz="2000"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pic>
        <p:nvPicPr>
          <p:cNvPr id="71" name="Google Shape;7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7225" y="906000"/>
            <a:ext cx="1429649" cy="93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800" y="2758064"/>
            <a:ext cx="1385650" cy="90783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 txBox="1"/>
          <p:nvPr/>
        </p:nvSpPr>
        <p:spPr>
          <a:xfrm>
            <a:off x="432025" y="3792225"/>
            <a:ext cx="84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Autor/as/es: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/>
          <p:nvPr>
            <p:ph type="title"/>
          </p:nvPr>
        </p:nvSpPr>
        <p:spPr>
          <a:xfrm>
            <a:off x="1766475" y="3773600"/>
            <a:ext cx="71451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None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title"/>
          </p:nvPr>
        </p:nvSpPr>
        <p:spPr>
          <a:xfrm>
            <a:off x="432025" y="83275"/>
            <a:ext cx="71451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SemiBold"/>
              <a:buNone/>
              <a:defRPr sz="1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8" name="Google Shape;78;p10"/>
          <p:cNvPicPr preferRelativeResize="0"/>
          <p:nvPr/>
        </p:nvPicPr>
        <p:blipFill rotWithShape="1">
          <a:blip r:embed="rId6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41">
          <p15:clr>
            <a:srgbClr val="FA7B17"/>
          </p15:clr>
        </p15:guide>
        <p15:guide id="3" orient="horz" pos="2551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jpg"/><Relationship Id="rId4" Type="http://schemas.openxmlformats.org/officeDocument/2006/relationships/image" Target="../media/image13.png"/><Relationship Id="rId5" Type="http://schemas.openxmlformats.org/officeDocument/2006/relationships/image" Target="../media/image20.png"/><Relationship Id="rId6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5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gif"/><Relationship Id="rId4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4.png"/><Relationship Id="rId4" Type="http://schemas.openxmlformats.org/officeDocument/2006/relationships/image" Target="../media/image26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gif"/><Relationship Id="rId4" Type="http://schemas.openxmlformats.org/officeDocument/2006/relationships/image" Target="../media/image3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gif"/><Relationship Id="rId4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Relationship Id="rId4" Type="http://schemas.openxmlformats.org/officeDocument/2006/relationships/image" Target="../media/image3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3.gif"/><Relationship Id="rId4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3335100" y="1469100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 Fullstack</a:t>
            </a:r>
            <a:endParaRPr/>
          </a:p>
        </p:txBody>
      </p:sp>
      <p:pic>
        <p:nvPicPr>
          <p:cNvPr id="144" name="Google Shape;14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7287" y="2844300"/>
            <a:ext cx="2112825" cy="129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 a elementos hijos de distinto tipo</a:t>
            </a:r>
            <a:endParaRPr sz="2750">
              <a:solidFill>
                <a:srgbClr val="377BC7"/>
              </a:solidFill>
            </a:endParaRPr>
          </a:p>
        </p:txBody>
      </p:sp>
      <p:sp>
        <p:nvSpPr>
          <p:cNvPr id="219" name="Google Shape;219;p25"/>
          <p:cNvSpPr txBox="1"/>
          <p:nvPr>
            <p:ph idx="1" type="body"/>
          </p:nvPr>
        </p:nvSpPr>
        <p:spPr>
          <a:xfrm>
            <a:off x="311700" y="1290875"/>
            <a:ext cx="80010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s"/>
              <a:t>Existen varias pseudoclases que permiten hacer referencias a los elementos del documento HTML según su posición y estructura de los elementos hijos.</a:t>
            </a:r>
            <a:endParaRPr b="1" i="1"/>
          </a:p>
        </p:txBody>
      </p:sp>
      <p:sp>
        <p:nvSpPr>
          <p:cNvPr id="220" name="Google Shape;220;p25"/>
          <p:cNvSpPr txBox="1"/>
          <p:nvPr/>
        </p:nvSpPr>
        <p:spPr>
          <a:xfrm>
            <a:off x="311700" y="2088900"/>
            <a:ext cx="4102200" cy="21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:first-child/:last-child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 utiliza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representar al primer o último elemento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entre un </a:t>
            </a:r>
            <a:r>
              <a:rPr lang="es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grupo de elementos hermanos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:nth-child()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coincide con un elemento en función de su posición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entre un </a:t>
            </a:r>
            <a:r>
              <a:rPr lang="es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grupo de hermanos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</p:txBody>
      </p:sp>
      <p:pic>
        <p:nvPicPr>
          <p:cNvPr id="221" name="Google Shape;221;p25"/>
          <p:cNvPicPr preferRelativeResize="0"/>
          <p:nvPr/>
        </p:nvPicPr>
        <p:blipFill rotWithShape="1">
          <a:blip r:embed="rId3">
            <a:alphaModFix/>
          </a:blip>
          <a:srcRect b="0" l="4434" r="0" t="0"/>
          <a:stretch/>
        </p:blipFill>
        <p:spPr>
          <a:xfrm>
            <a:off x="7024925" y="1935200"/>
            <a:ext cx="1387750" cy="127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5"/>
          <p:cNvPicPr preferRelativeResize="0"/>
          <p:nvPr/>
        </p:nvPicPr>
        <p:blipFill rotWithShape="1">
          <a:blip r:embed="rId4">
            <a:alphaModFix/>
          </a:blip>
          <a:srcRect b="0" l="0" r="30235" t="0"/>
          <a:stretch/>
        </p:blipFill>
        <p:spPr>
          <a:xfrm>
            <a:off x="4363823" y="2179450"/>
            <a:ext cx="2661101" cy="78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6750" y="3362225"/>
            <a:ext cx="3663176" cy="120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 a elementos hijos por mismo tipo</a:t>
            </a:r>
            <a:endParaRPr sz="2750">
              <a:solidFill>
                <a:srgbClr val="377BC7"/>
              </a:solidFill>
            </a:endParaRPr>
          </a:p>
        </p:txBody>
      </p:sp>
      <p:sp>
        <p:nvSpPr>
          <p:cNvPr id="229" name="Google Shape;229;p26"/>
          <p:cNvSpPr txBox="1"/>
          <p:nvPr/>
        </p:nvSpPr>
        <p:spPr>
          <a:xfrm>
            <a:off x="311700" y="1702600"/>
            <a:ext cx="4102200" cy="24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:first-of-type/:last-of-type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se utiliza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representar al primer o último elemento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entre un </a:t>
            </a:r>
            <a:r>
              <a:rPr lang="es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grupo de elementos hermanos de la misma etiqueta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</a:t>
            </a: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nth-of-type()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coincide con un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elemento en función de su posición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entre un </a:t>
            </a:r>
            <a:r>
              <a:rPr lang="es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grupo de hermanos de la misma etiqueta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7925" y="1900625"/>
            <a:ext cx="4797700" cy="214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idx="1" type="subTitle"/>
          </p:nvPr>
        </p:nvSpPr>
        <p:spPr>
          <a:xfrm>
            <a:off x="557525" y="1900950"/>
            <a:ext cx="7288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/>
              <a:t>Son otra de las características de CSS que permiten hacer referencias a </a:t>
            </a:r>
            <a:r>
              <a:rPr lang="es" sz="1900">
                <a:solidFill>
                  <a:schemeClr val="lt1"/>
                </a:solidFill>
                <a:highlight>
                  <a:srgbClr val="E15BBA"/>
                </a:highlight>
              </a:rPr>
              <a:t>«comportamientos virtuales no tangibles»</a:t>
            </a:r>
            <a:r>
              <a:rPr lang="es" sz="1900"/>
              <a:t>, o lo que es lo mismo, se le puede </a:t>
            </a:r>
            <a:r>
              <a:rPr lang="es" sz="1900">
                <a:solidFill>
                  <a:srgbClr val="7685E6"/>
                </a:solidFill>
              </a:rPr>
              <a:t>dar estilo a elementos que no existen</a:t>
            </a:r>
            <a:r>
              <a:rPr lang="es" sz="1900"/>
              <a:t> realmente en el HTML, y que se pueden generar desde CSS.</a:t>
            </a:r>
            <a:endParaRPr sz="1900"/>
          </a:p>
        </p:txBody>
      </p:sp>
      <p:sp>
        <p:nvSpPr>
          <p:cNvPr id="236" name="Google Shape;236;p27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Pseudoelementos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pseudoelementos</a:t>
            </a:r>
            <a:endParaRPr sz="2750">
              <a:solidFill>
                <a:srgbClr val="377BC7"/>
              </a:solidFill>
            </a:endParaRPr>
          </a:p>
        </p:txBody>
      </p:sp>
      <p:sp>
        <p:nvSpPr>
          <p:cNvPr id="242" name="Google Shape;242;p28"/>
          <p:cNvSpPr txBox="1"/>
          <p:nvPr/>
        </p:nvSpPr>
        <p:spPr>
          <a:xfrm>
            <a:off x="311700" y="1223325"/>
            <a:ext cx="50067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::first-letter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 utiliza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darle estilo a la primera letra de un texto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::selection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se utiliza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darle estilo al texto seleccionado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::first-line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 utiliza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darle estilo a la primera línea de un párrafo.</a:t>
            </a:r>
            <a:endParaRPr>
              <a:solidFill>
                <a:schemeClr val="dk2"/>
              </a:solidFill>
              <a:highlight>
                <a:srgbClr val="F8C823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::before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puede utilizarse para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agregar algo antes del contenido de un elemento.</a:t>
            </a:r>
            <a:endParaRPr>
              <a:solidFill>
                <a:schemeClr val="dk2"/>
              </a:solidFill>
              <a:highlight>
                <a:srgbClr val="F8C823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    </a:t>
            </a:r>
            <a:r>
              <a:rPr lang="es">
                <a:solidFill>
                  <a:schemeClr val="dk2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rgbClr val="00FFFF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s">
                <a:solidFill>
                  <a:srgbClr val="F8C823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::before</a:t>
            </a:r>
            <a:r>
              <a:rPr lang="es">
                <a:solidFill>
                  <a:srgbClr val="F9F9F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{</a:t>
            </a:r>
            <a:r>
              <a:rPr lang="es">
                <a:solidFill>
                  <a:schemeClr val="dk2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rgbClr val="FF8B3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content:“</a:t>
            </a:r>
            <a:r>
              <a:rPr lang="es">
                <a:solidFill>
                  <a:schemeClr val="dk2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✨</a:t>
            </a:r>
            <a:r>
              <a:rPr lang="es">
                <a:solidFill>
                  <a:srgbClr val="FF8B3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";</a:t>
            </a:r>
            <a:r>
              <a:rPr lang="es">
                <a:solidFill>
                  <a:srgbClr val="F9F9F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>
              <a:solidFill>
                <a:srgbClr val="F9F9F9"/>
              </a:solidFill>
              <a:highlight>
                <a:srgbClr val="41414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::after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coloca contenido después de un elemento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    </a:t>
            </a:r>
            <a:r>
              <a:rPr lang="es">
                <a:solidFill>
                  <a:srgbClr val="00FFFF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s">
                <a:solidFill>
                  <a:srgbClr val="F8C823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::after</a:t>
            </a:r>
            <a:r>
              <a:rPr lang="es">
                <a:solidFill>
                  <a:srgbClr val="F9F9F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{</a:t>
            </a:r>
            <a:r>
              <a:rPr lang="es">
                <a:solidFill>
                  <a:srgbClr val="FF8B3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 content:“</a:t>
            </a:r>
            <a:r>
              <a:rPr lang="es">
                <a:solidFill>
                  <a:srgbClr val="00FFFF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🙉</a:t>
            </a:r>
            <a:r>
              <a:rPr lang="es">
                <a:solidFill>
                  <a:srgbClr val="FF8B3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";</a:t>
            </a:r>
            <a:r>
              <a:rPr lang="es">
                <a:solidFill>
                  <a:srgbClr val="F9F9F9"/>
                </a:solidFill>
                <a:highlight>
                  <a:srgbClr val="414141"/>
                </a:highlight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>
              <a:solidFill>
                <a:srgbClr val="F9F9F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3" name="Google Shape;24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18400" y="3719925"/>
            <a:ext cx="3128800" cy="64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00687" y="1760149"/>
            <a:ext cx="3985760" cy="64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3363" y="927425"/>
            <a:ext cx="2374400" cy="69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83813" y="2671325"/>
            <a:ext cx="2833525" cy="78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 txBox="1"/>
          <p:nvPr>
            <p:ph idx="1" type="subTitle"/>
          </p:nvPr>
        </p:nvSpPr>
        <p:spPr>
          <a:xfrm>
            <a:off x="557529" y="1607775"/>
            <a:ext cx="81771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Las transiciones permiten manejar 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cómo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 cambia el valor de una o más propiedades en un período de tiempo sobre un evento determinado.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Para </a:t>
            </a:r>
            <a:r>
              <a:rPr lang="es" u="sng"/>
              <a:t>crear un efecto de transición</a:t>
            </a:r>
            <a:r>
              <a:rPr lang="es"/>
              <a:t>, hay que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especificar</a:t>
            </a:r>
            <a:r>
              <a:rPr lang="es"/>
              <a:t> dos cosas: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La propiedad CSS a la que desea agregar un efecto.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La duración del efecto.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9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Transiciones</a:t>
            </a:r>
            <a:endParaRPr/>
          </a:p>
        </p:txBody>
      </p:sp>
      <p:sp>
        <p:nvSpPr>
          <p:cNvPr id="253" name="Google Shape;253;p29"/>
          <p:cNvSpPr/>
          <p:nvPr/>
        </p:nvSpPr>
        <p:spPr>
          <a:xfrm rot="5400000">
            <a:off x="781504" y="3070184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9"/>
          <p:cNvSpPr/>
          <p:nvPr/>
        </p:nvSpPr>
        <p:spPr>
          <a:xfrm rot="5400000">
            <a:off x="781504" y="345867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0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Propiedad </a:t>
            </a:r>
            <a:r>
              <a:rPr lang="es" sz="27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</a:t>
            </a:r>
            <a:endParaRPr sz="2750"/>
          </a:p>
        </p:txBody>
      </p:sp>
      <p:sp>
        <p:nvSpPr>
          <p:cNvPr id="260" name="Google Shape;260;p30"/>
          <p:cNvSpPr txBox="1"/>
          <p:nvPr>
            <p:ph idx="1" type="body"/>
          </p:nvPr>
        </p:nvSpPr>
        <p:spPr>
          <a:xfrm>
            <a:off x="311700" y="1161050"/>
            <a:ext cx="5289600" cy="3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transition-property:</a:t>
            </a:r>
            <a:r>
              <a:rPr lang="es"/>
              <a:t> para definir qué propiedad vamos a alterar.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 all | none | &lt;prop&gt;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transition-duration:</a:t>
            </a:r>
            <a:r>
              <a:rPr lang="es"/>
              <a:t> para definir la duración de la transición.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s | ms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transition-delay:</a:t>
            </a:r>
            <a:r>
              <a:rPr lang="es"/>
              <a:t> definimos el tiempo a esperar antes de que se ejecute la animación.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s | ms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transition-timing-function:</a:t>
            </a:r>
            <a:r>
              <a:rPr lang="es"/>
              <a:t> curva de velocidad del efecto de la transición.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linear | ease | ease-in | ease-out | ease-in-out | cubic-bezier() | step-end | steps()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transition:</a:t>
            </a:r>
            <a:r>
              <a:rPr lang="es"/>
              <a:t> shorthand property de las anteriores.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transition: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width 2s 800ms ease;</a:t>
            </a:r>
            <a:endParaRPr/>
          </a:p>
        </p:txBody>
      </p:sp>
      <p:pic>
        <p:nvPicPr>
          <p:cNvPr id="261" name="Google Shape;26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9500" y="1503275"/>
            <a:ext cx="3352800" cy="29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 txBox="1"/>
          <p:nvPr>
            <p:ph type="title"/>
          </p:nvPr>
        </p:nvSpPr>
        <p:spPr>
          <a:xfrm>
            <a:off x="490250" y="450150"/>
            <a:ext cx="8061000" cy="17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Veamos algunos ejemplos…</a:t>
            </a:r>
            <a:endParaRPr b="0" sz="2788"/>
          </a:p>
        </p:txBody>
      </p:sp>
      <p:pic>
        <p:nvPicPr>
          <p:cNvPr id="267" name="Google Shape;2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275" y="2087025"/>
            <a:ext cx="4743450" cy="196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>
            <p:ph idx="1" type="subTitle"/>
          </p:nvPr>
        </p:nvSpPr>
        <p:spPr>
          <a:xfrm>
            <a:off x="557525" y="1827275"/>
            <a:ext cx="4578300" cy="22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Permiten rotar, torcer, escalar o desplazar los elementos de nuestra página web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S</a:t>
            </a:r>
            <a:r>
              <a:rPr lang="es" sz="1600"/>
              <a:t>on una de las características de CSS más interesantes y potentes que nos ayudan a convertir las hojas de estilo en un sistema capaz de realizar efectos visuales 2D y 3D.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73" name="Google Shape;273;p32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Transformaciones</a:t>
            </a:r>
            <a:endParaRPr/>
          </a:p>
        </p:txBody>
      </p:sp>
      <p:pic>
        <p:nvPicPr>
          <p:cNvPr id="274" name="Google Shape;274;p32"/>
          <p:cNvPicPr preferRelativeResize="0"/>
          <p:nvPr/>
        </p:nvPicPr>
        <p:blipFill rotWithShape="1">
          <a:blip r:embed="rId3">
            <a:alphaModFix/>
          </a:blip>
          <a:srcRect b="18457" l="0" r="49852" t="8905"/>
          <a:stretch/>
        </p:blipFill>
        <p:spPr>
          <a:xfrm>
            <a:off x="6665525" y="1439700"/>
            <a:ext cx="1928100" cy="157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2"/>
          <p:cNvPicPr preferRelativeResize="0"/>
          <p:nvPr/>
        </p:nvPicPr>
        <p:blipFill rotWithShape="1">
          <a:blip r:embed="rId3">
            <a:alphaModFix/>
          </a:blip>
          <a:srcRect b="18457" l="49852" r="0" t="8905"/>
          <a:stretch/>
        </p:blipFill>
        <p:spPr>
          <a:xfrm>
            <a:off x="5390545" y="3074550"/>
            <a:ext cx="1928100" cy="157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Propiedad </a:t>
            </a:r>
            <a:r>
              <a:rPr lang="es" sz="27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transform</a:t>
            </a:r>
            <a:endParaRPr sz="2750"/>
          </a:p>
        </p:txBody>
      </p:sp>
      <p:sp>
        <p:nvSpPr>
          <p:cNvPr id="281" name="Google Shape;281;p33"/>
          <p:cNvSpPr txBox="1"/>
          <p:nvPr>
            <p:ph idx="1" type="body"/>
          </p:nvPr>
        </p:nvSpPr>
        <p:spPr>
          <a:xfrm>
            <a:off x="311700" y="1503275"/>
            <a:ext cx="4624500" cy="28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 dos propiedades que nos sirven para </a:t>
            </a:r>
            <a:r>
              <a:rPr b="1" lang="es"/>
              <a:t>definir las transformaciones</a:t>
            </a:r>
            <a:r>
              <a:rPr lang="es"/>
              <a:t> son: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transform:</a:t>
            </a:r>
            <a:r>
              <a:rPr lang="es"/>
              <a:t> propiedad </a:t>
            </a:r>
            <a:r>
              <a:rPr b="1" lang="es">
                <a:solidFill>
                  <a:srgbClr val="E15BBA"/>
                </a:solidFill>
              </a:rPr>
              <a:t>base</a:t>
            </a:r>
            <a:r>
              <a:rPr lang="es"/>
              <a:t> para cualquier transformación. </a:t>
            </a:r>
            <a:r>
              <a:rPr b="1" lang="es"/>
              <a:t>El punto de origen se ubica en el centro del elemento.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transform-origin:</a:t>
            </a:r>
            <a:r>
              <a:rPr lang="es"/>
              <a:t> nos permite </a:t>
            </a:r>
            <a:r>
              <a:rPr b="1" lang="es">
                <a:solidFill>
                  <a:srgbClr val="377BC7"/>
                </a:solidFill>
              </a:rPr>
              <a:t>cambiar el punto de origen</a:t>
            </a:r>
            <a:r>
              <a:rPr lang="es"/>
              <a:t> de nuestra transformación.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highlight>
                  <a:srgbClr val="F8C823"/>
                </a:highlight>
              </a:rPr>
              <a:t>En esta clase nos centraremos en ver las transformaciones 2D más comunes.</a:t>
            </a:r>
            <a:endParaRPr b="1">
              <a:highlight>
                <a:srgbClr val="F8C823"/>
              </a:highlight>
            </a:endParaRPr>
          </a:p>
        </p:txBody>
      </p:sp>
      <p:pic>
        <p:nvPicPr>
          <p:cNvPr id="282" name="Google Shape;2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2725" y="1503275"/>
            <a:ext cx="3352800" cy="29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scale()</a:t>
            </a:r>
            <a:endParaRPr sz="2750">
              <a:solidFill>
                <a:srgbClr val="FF8B39"/>
              </a:solidFill>
            </a:endParaRPr>
          </a:p>
        </p:txBody>
      </p:sp>
      <p:sp>
        <p:nvSpPr>
          <p:cNvPr id="288" name="Google Shape;288;p34"/>
          <p:cNvSpPr txBox="1"/>
          <p:nvPr>
            <p:ph idx="1" type="body"/>
          </p:nvPr>
        </p:nvSpPr>
        <p:spPr>
          <a:xfrm>
            <a:off x="311700" y="1441125"/>
            <a:ext cx="5339700" cy="15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</a:t>
            </a:r>
            <a:r>
              <a:rPr b="1" lang="es"/>
              <a:t>odifica el tamaño de los elementos.</a:t>
            </a:r>
            <a:r>
              <a:rPr lang="es"/>
              <a:t> Esta función se establece con </a:t>
            </a:r>
            <a:r>
              <a:rPr lang="es" u="sng"/>
              <a:t>uno o dos valores</a:t>
            </a:r>
            <a:r>
              <a:rPr lang="es"/>
              <a:t>, que representan la </a:t>
            </a:r>
            <a:r>
              <a:rPr lang="es" u="sng"/>
              <a:t>cantidad</a:t>
            </a:r>
            <a:r>
              <a:rPr lang="es"/>
              <a:t> de escala que se aplica </a:t>
            </a:r>
            <a:r>
              <a:rPr b="1" lang="es">
                <a:solidFill>
                  <a:srgbClr val="7685E6"/>
                </a:solidFill>
              </a:rPr>
              <a:t>en cada dirección</a:t>
            </a:r>
            <a:r>
              <a:rPr lang="es"/>
              <a:t>: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s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cale(x)</a:t>
            </a:r>
            <a:r>
              <a:rPr lang="es"/>
              <a:t> o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scale(x,y)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i="1" lang="es"/>
              <a:t>Valores entre 0 y 1 achican y mayores a 1 agrandan</a:t>
            </a:r>
            <a:r>
              <a:rPr lang="es"/>
              <a:t>.</a:t>
            </a:r>
            <a:endParaRPr/>
          </a:p>
        </p:txBody>
      </p:sp>
      <p:pic>
        <p:nvPicPr>
          <p:cNvPr id="289" name="Google Shape;289;p34"/>
          <p:cNvPicPr preferRelativeResize="0"/>
          <p:nvPr/>
        </p:nvPicPr>
        <p:blipFill rotWithShape="1">
          <a:blip r:embed="rId3">
            <a:alphaModFix/>
          </a:blip>
          <a:srcRect b="0" l="29546" r="30575" t="0"/>
          <a:stretch/>
        </p:blipFill>
        <p:spPr>
          <a:xfrm>
            <a:off x="5741750" y="1960150"/>
            <a:ext cx="2237651" cy="219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2850" y="3096575"/>
            <a:ext cx="3224000" cy="14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Les damos la bienvenida</a:t>
            </a:r>
            <a:endParaRPr/>
          </a:p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translate()</a:t>
            </a:r>
            <a:endParaRPr sz="2750">
              <a:solidFill>
                <a:srgbClr val="FF8B39"/>
              </a:solidFill>
            </a:endParaRPr>
          </a:p>
        </p:txBody>
      </p:sp>
      <p:sp>
        <p:nvSpPr>
          <p:cNvPr id="296" name="Google Shape;296;p35"/>
          <p:cNvSpPr txBox="1"/>
          <p:nvPr>
            <p:ph idx="1" type="body"/>
          </p:nvPr>
        </p:nvSpPr>
        <p:spPr>
          <a:xfrm>
            <a:off x="311700" y="1441125"/>
            <a:ext cx="49962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solidFill>
                  <a:srgbClr val="FF8B39"/>
                </a:solidFill>
              </a:rPr>
              <a:t>C</a:t>
            </a:r>
            <a:r>
              <a:rPr b="1" lang="es">
                <a:solidFill>
                  <a:srgbClr val="FF8B39"/>
                </a:solidFill>
              </a:rPr>
              <a:t>ambia la posición del elemento hacia la izquierda, derecha, arriba o abajo</a:t>
            </a:r>
            <a:r>
              <a:rPr lang="es"/>
              <a:t>. Esta función se establece con uno o dos valores: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translate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(x)</a:t>
            </a:r>
            <a:r>
              <a:rPr lang="es"/>
              <a:t> o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translate(x,y)</a:t>
            </a:r>
            <a:r>
              <a:rPr lang="es"/>
              <a:t>.</a:t>
            </a:r>
            <a:endParaRPr/>
          </a:p>
        </p:txBody>
      </p:sp>
      <p:pic>
        <p:nvPicPr>
          <p:cNvPr id="297" name="Google Shape;29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625" y="2732225"/>
            <a:ext cx="4746300" cy="1632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5"/>
          <p:cNvPicPr preferRelativeResize="0"/>
          <p:nvPr/>
        </p:nvPicPr>
        <p:blipFill rotWithShape="1">
          <a:blip r:embed="rId4">
            <a:alphaModFix/>
          </a:blip>
          <a:srcRect b="20697" l="0" r="12617" t="4770"/>
          <a:stretch/>
        </p:blipFill>
        <p:spPr>
          <a:xfrm>
            <a:off x="5474575" y="1839400"/>
            <a:ext cx="3242975" cy="18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rotate</a:t>
            </a: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()</a:t>
            </a:r>
            <a:endParaRPr sz="2750">
              <a:solidFill>
                <a:srgbClr val="FF8B39"/>
              </a:solidFill>
            </a:endParaRPr>
          </a:p>
        </p:txBody>
      </p:sp>
      <p:sp>
        <p:nvSpPr>
          <p:cNvPr id="304" name="Google Shape;304;p36"/>
          <p:cNvSpPr txBox="1"/>
          <p:nvPr>
            <p:ph idx="1" type="body"/>
          </p:nvPr>
        </p:nvSpPr>
        <p:spPr>
          <a:xfrm>
            <a:off x="311700" y="1441125"/>
            <a:ext cx="5132400" cy="12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/>
              <a:t>G</a:t>
            </a:r>
            <a:r>
              <a:rPr lang="es" u="sng"/>
              <a:t>ira o rota los elementos en grados</a:t>
            </a:r>
            <a:r>
              <a:rPr lang="es"/>
              <a:t>: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rotate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(deg)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La unidad de medida es </a:t>
            </a:r>
            <a:r>
              <a:rPr b="1" lang="es">
                <a:solidFill>
                  <a:srgbClr val="F9F9F9"/>
                </a:solidFill>
                <a:highlight>
                  <a:srgbClr val="FF8B39"/>
                </a:highlight>
              </a:rPr>
              <a:t>deg</a:t>
            </a:r>
            <a:r>
              <a:rPr lang="es"/>
              <a:t> y puede tomar </a:t>
            </a:r>
            <a:r>
              <a:rPr b="1" lang="es"/>
              <a:t>valores positivos</a:t>
            </a:r>
            <a:r>
              <a:rPr lang="es"/>
              <a:t> (gira hacia la derecha) o</a:t>
            </a:r>
            <a:r>
              <a:rPr b="1" lang="es"/>
              <a:t> negativos</a:t>
            </a:r>
            <a:r>
              <a:rPr lang="es"/>
              <a:t> (gira hacia la izquierda) de 0 a 360°.</a:t>
            </a:r>
            <a:endParaRPr/>
          </a:p>
        </p:txBody>
      </p:sp>
      <p:pic>
        <p:nvPicPr>
          <p:cNvPr id="305" name="Google Shape;305;p36"/>
          <p:cNvPicPr preferRelativeResize="0"/>
          <p:nvPr/>
        </p:nvPicPr>
        <p:blipFill rotWithShape="1">
          <a:blip r:embed="rId3">
            <a:alphaModFix/>
          </a:blip>
          <a:srcRect b="13853" l="25970" r="26768" t="16634"/>
          <a:stretch/>
        </p:blipFill>
        <p:spPr>
          <a:xfrm>
            <a:off x="5788375" y="1801975"/>
            <a:ext cx="1957951" cy="2375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550" y="3100800"/>
            <a:ext cx="3857625" cy="107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7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skew</a:t>
            </a:r>
            <a:r>
              <a:rPr lang="es" sz="275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()</a:t>
            </a:r>
            <a:endParaRPr sz="2750">
              <a:solidFill>
                <a:srgbClr val="FF8B39"/>
              </a:solidFill>
            </a:endParaRPr>
          </a:p>
        </p:txBody>
      </p:sp>
      <p:sp>
        <p:nvSpPr>
          <p:cNvPr id="312" name="Google Shape;312;p37"/>
          <p:cNvSpPr txBox="1"/>
          <p:nvPr>
            <p:ph idx="1" type="body"/>
          </p:nvPr>
        </p:nvSpPr>
        <p:spPr>
          <a:xfrm>
            <a:off x="311700" y="1441125"/>
            <a:ext cx="4746300" cy="15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377BC7"/>
                </a:solidFill>
              </a:rPr>
              <a:t>D</a:t>
            </a:r>
            <a:r>
              <a:rPr b="1" lang="es">
                <a:solidFill>
                  <a:srgbClr val="377BC7"/>
                </a:solidFill>
              </a:rPr>
              <a:t>istorsiona</a:t>
            </a:r>
            <a:r>
              <a:rPr lang="es"/>
              <a:t> los elementos según el </a:t>
            </a:r>
            <a:r>
              <a:rPr b="1" i="1" lang="es"/>
              <a:t>ángulo en grados</a:t>
            </a:r>
            <a:r>
              <a:rPr lang="es"/>
              <a:t>. Esta función se establece con uno o dos valores: </a:t>
            </a:r>
            <a:r>
              <a:rPr lang="es">
                <a:solidFill>
                  <a:srgbClr val="FF8B39"/>
                </a:solidFill>
                <a:highlight>
                  <a:srgbClr val="434343"/>
                </a:highlight>
              </a:rPr>
              <a:t>skew(x)</a:t>
            </a:r>
            <a:r>
              <a:rPr lang="es"/>
              <a:t> o </a:t>
            </a:r>
            <a:r>
              <a:rPr lang="es">
                <a:solidFill>
                  <a:srgbClr val="FF9900"/>
                </a:solidFill>
                <a:highlight>
                  <a:srgbClr val="434343"/>
                </a:highlight>
              </a:rPr>
              <a:t>skew(x,y)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u="sng"/>
              <a:t>La unidad de medida utilizada también es deg al igual que en rotate().</a:t>
            </a:r>
            <a:endParaRPr u="sng"/>
          </a:p>
        </p:txBody>
      </p:sp>
      <p:pic>
        <p:nvPicPr>
          <p:cNvPr id="313" name="Google Shape;313;p37"/>
          <p:cNvPicPr preferRelativeResize="0"/>
          <p:nvPr/>
        </p:nvPicPr>
        <p:blipFill rotWithShape="1">
          <a:blip r:embed="rId3">
            <a:alphaModFix/>
          </a:blip>
          <a:srcRect b="0" l="32048" r="31864" t="0"/>
          <a:stretch/>
        </p:blipFill>
        <p:spPr>
          <a:xfrm>
            <a:off x="5710650" y="1981150"/>
            <a:ext cx="1849175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100" y="3257425"/>
            <a:ext cx="4152900" cy="101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8"/>
          <p:cNvSpPr txBox="1"/>
          <p:nvPr>
            <p:ph idx="1" type="subTitle"/>
          </p:nvPr>
        </p:nvSpPr>
        <p:spPr>
          <a:xfrm>
            <a:off x="557525" y="1607775"/>
            <a:ext cx="7597800" cy="31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Las </a:t>
            </a:r>
            <a:r>
              <a:rPr b="1" lang="es" sz="1600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animaciones</a:t>
            </a:r>
            <a:r>
              <a:rPr lang="es" sz="1600"/>
              <a:t> permiten </a:t>
            </a:r>
            <a:r>
              <a:rPr lang="es" sz="1600" u="sng"/>
              <a:t>animar la transición entre un estilo CSS y otro</a:t>
            </a:r>
            <a:r>
              <a:rPr lang="es" sz="1600"/>
              <a:t>. A </a:t>
            </a:r>
            <a:r>
              <a:rPr lang="es" sz="1600">
                <a:solidFill>
                  <a:srgbClr val="F9F9F9"/>
                </a:solidFill>
                <a:highlight>
                  <a:srgbClr val="7685E6"/>
                </a:highlight>
              </a:rPr>
              <a:t>diferencia de los transitions</a:t>
            </a:r>
            <a:r>
              <a:rPr lang="es" sz="1600"/>
              <a:t>, estos no se disparan frente a un evento determinado, si no que </a:t>
            </a:r>
            <a:r>
              <a:rPr b="1" lang="es" sz="1600">
                <a:solidFill>
                  <a:srgbClr val="FF8B39"/>
                </a:solidFill>
                <a:latin typeface="Montserrat"/>
                <a:ea typeface="Montserrat"/>
                <a:cs typeface="Montserrat"/>
                <a:sym typeface="Montserrat"/>
              </a:rPr>
              <a:t>comienzan desde que el sitio es cargado</a:t>
            </a:r>
            <a:r>
              <a:rPr lang="es" sz="1600"/>
              <a:t>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latin typeface="Montserrat"/>
                <a:ea typeface="Montserrat"/>
                <a:cs typeface="Montserrat"/>
                <a:sym typeface="Montserrat"/>
              </a:rPr>
              <a:t>Para utilizar animaciones, es necesario crearlas o definirlas previamente mediante la regla css </a:t>
            </a:r>
            <a:r>
              <a:rPr b="1" lang="es" sz="1600">
                <a:solidFill>
                  <a:srgbClr val="1CF2AB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@keyframes</a:t>
            </a:r>
            <a:r>
              <a:rPr b="1" lang="es" sz="16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20" name="Google Shape;320;p38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Animaciones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/>
          <p:nvPr>
            <p:ph idx="1" type="body"/>
          </p:nvPr>
        </p:nvSpPr>
        <p:spPr>
          <a:xfrm>
            <a:off x="311700" y="1152475"/>
            <a:ext cx="4166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Constan de dos componentes: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s">
                <a:highlight>
                  <a:srgbClr val="F8C823"/>
                </a:highlight>
              </a:rPr>
              <a:t>Propiedades CSS de las animaciones, que definen el comportamiento de la misma.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>
                <a:highlight>
                  <a:srgbClr val="F8C823"/>
                </a:highlight>
              </a:rPr>
              <a:t>Un conjunto de fotogramas que indican su estado inicial y final, así como posibles puntos intermedios en la misma.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Shorthand property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animation: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mi-animacion 5s linear 0.2s infinite normal;</a:t>
            </a:r>
            <a:endParaRPr/>
          </a:p>
        </p:txBody>
      </p:sp>
      <p:sp>
        <p:nvSpPr>
          <p:cNvPr id="326" name="Google Shape;326;p39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Propiedades de Animaciones</a:t>
            </a:r>
            <a:endParaRPr sz="2750"/>
          </a:p>
        </p:txBody>
      </p:sp>
      <p:sp>
        <p:nvSpPr>
          <p:cNvPr id="327" name="Google Shape;327;p3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animation-name</a:t>
            </a: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: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&lt;nombre de la animación&gt;;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animation-duration: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 &lt;duración&gt;s | ms;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animation-delay: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&lt;retardo&gt;s | ms;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animation-timing-function:</a:t>
            </a:r>
            <a:r>
              <a:rPr lang="es"/>
              <a:t> efecto de transición.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linear | ease | ease-in | ease-out | ease-in-out | cubic-bezier() | step-end | steps();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animation-direction: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 normal | reverse | alternate;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animation-iteration-count: </a:t>
            </a:r>
            <a:r>
              <a:rPr lang="es" sz="1300">
                <a:solidFill>
                  <a:srgbClr val="FF8B39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&lt;veces&gt; | infinite;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0"/>
          <p:cNvSpPr txBox="1"/>
          <p:nvPr>
            <p:ph idx="1" type="body"/>
          </p:nvPr>
        </p:nvSpPr>
        <p:spPr>
          <a:xfrm>
            <a:off x="311700" y="1152475"/>
            <a:ext cx="465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u="sng"/>
              <a:t>Regla CSS</a:t>
            </a:r>
            <a:r>
              <a:rPr lang="es"/>
              <a:t> donde vamos a </a:t>
            </a:r>
            <a:r>
              <a:rPr b="1" lang="es">
                <a:solidFill>
                  <a:srgbClr val="377BC7"/>
                </a:solidFill>
              </a:rPr>
              <a:t>crear una animación</a:t>
            </a:r>
            <a:r>
              <a:rPr lang="es"/>
              <a:t> para </a:t>
            </a:r>
            <a:r>
              <a:rPr b="1" lang="es"/>
              <a:t>utilizarla después</a:t>
            </a:r>
            <a:r>
              <a:rPr lang="es"/>
              <a:t> todas las veces que lo necesitemos.</a:t>
            </a:r>
            <a:endParaRPr/>
          </a:p>
        </p:txBody>
      </p:sp>
      <p:sp>
        <p:nvSpPr>
          <p:cNvPr id="333" name="Google Shape;333;p40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@keyframes</a:t>
            </a:r>
            <a:endParaRPr sz="2750"/>
          </a:p>
        </p:txBody>
      </p:sp>
      <p:pic>
        <p:nvPicPr>
          <p:cNvPr id="334" name="Google Shape;334;p40"/>
          <p:cNvPicPr preferRelativeResize="0"/>
          <p:nvPr/>
        </p:nvPicPr>
        <p:blipFill rotWithShape="1">
          <a:blip r:embed="rId3">
            <a:alphaModFix/>
          </a:blip>
          <a:srcRect b="0" l="0" r="12242" t="0"/>
          <a:stretch/>
        </p:blipFill>
        <p:spPr>
          <a:xfrm>
            <a:off x="5031125" y="1788575"/>
            <a:ext cx="3360150" cy="229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5163" y="2031050"/>
            <a:ext cx="3019476" cy="262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1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te olvides de dar el presente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2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Recordá: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R</a:t>
            </a: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evisar la Cartelera de Novedades.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H</a:t>
            </a: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acer tus consultas en el Foro.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Todo en el Aula Virtual.</a:t>
            </a:r>
            <a:endParaRPr sz="3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3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</a:t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CSS Intermedio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r>
              <a:rPr b="1" lang="es">
                <a:solidFill>
                  <a:srgbClr val="F9F9F9"/>
                </a:solidFill>
              </a:rPr>
              <a:t>Pseudoselectores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Pseudoclases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r>
              <a:rPr b="1" lang="es">
                <a:solidFill>
                  <a:srgbClr val="F9F9F9"/>
                </a:solidFill>
              </a:rPr>
              <a:t>Animaciones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Transiciones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Transformaciones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56" name="Google Shape;156;p18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9F9F9"/>
                </a:solidFill>
              </a:rPr>
              <a:t>Clase 07</a:t>
            </a:r>
            <a:endParaRPr>
              <a:solidFill>
                <a:srgbClr val="F9F9F9"/>
              </a:solidFill>
            </a:endParaRPr>
          </a:p>
        </p:txBody>
      </p:sp>
      <p:sp>
        <p:nvSpPr>
          <p:cNvPr id="157" name="Google Shape;157;p18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08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8" name="Google Shape;158;p18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06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9" name="Google Shape;159;p18"/>
          <p:cNvSpPr txBox="1"/>
          <p:nvPr>
            <p:ph idx="6" type="title"/>
          </p:nvPr>
        </p:nvSpPr>
        <p:spPr>
          <a:xfrm>
            <a:off x="6134350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Flexbox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Display Flex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Características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Propiedades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60" name="Google Shape;160;p18"/>
          <p:cNvSpPr/>
          <p:nvPr/>
        </p:nvSpPr>
        <p:spPr>
          <a:xfrm rot="5400000">
            <a:off x="6236929" y="2571115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8"/>
          <p:cNvSpPr/>
          <p:nvPr/>
        </p:nvSpPr>
        <p:spPr>
          <a:xfrm rot="5400000">
            <a:off x="6236929" y="280353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/>
          <p:nvPr/>
        </p:nvSpPr>
        <p:spPr>
          <a:xfrm rot="5400000">
            <a:off x="6236925" y="302063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 txBox="1"/>
          <p:nvPr>
            <p:ph idx="6" type="title"/>
          </p:nvPr>
        </p:nvSpPr>
        <p:spPr>
          <a:xfrm>
            <a:off x="528700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2"/>
                </a:solidFill>
              </a:rPr>
              <a:t>CSS Inicial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2"/>
                </a:solidFill>
              </a:rPr>
              <a:t>      Unidades de medida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2"/>
                </a:solidFill>
              </a:rPr>
              <a:t>      Modelo de Caja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2"/>
                </a:solidFill>
              </a:rPr>
              <a:t>      Positions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64" name="Google Shape;164;p18"/>
          <p:cNvSpPr/>
          <p:nvPr/>
        </p:nvSpPr>
        <p:spPr>
          <a:xfrm rot="5400000">
            <a:off x="631279" y="256944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 rot="5400000">
            <a:off x="631279" y="280053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 rot="5400000">
            <a:off x="631275" y="303161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/>
          <p:nvPr/>
        </p:nvSpPr>
        <p:spPr>
          <a:xfrm rot="5400000">
            <a:off x="3434104" y="258107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/>
          <p:nvPr/>
        </p:nvSpPr>
        <p:spPr>
          <a:xfrm rot="5400000">
            <a:off x="3434104" y="2798522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 rot="5400000">
            <a:off x="3434100" y="303059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/>
          <p:nvPr/>
        </p:nvSpPr>
        <p:spPr>
          <a:xfrm rot="5400000">
            <a:off x="3434096" y="326268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/>
          <p:cNvSpPr/>
          <p:nvPr/>
        </p:nvSpPr>
        <p:spPr>
          <a:xfrm rot="5400000">
            <a:off x="3434096" y="3494769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CSS</a:t>
            </a:r>
            <a:endParaRPr/>
          </a:p>
        </p:txBody>
      </p:sp>
      <p:sp>
        <p:nvSpPr>
          <p:cNvPr id="177" name="Google Shape;177;p19"/>
          <p:cNvSpPr txBox="1"/>
          <p:nvPr>
            <p:ph idx="4294967295" type="subTitle"/>
          </p:nvPr>
        </p:nvSpPr>
        <p:spPr>
          <a:xfrm>
            <a:off x="511711" y="2498275"/>
            <a:ext cx="4045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Hasta el infinito y más allá…</a:t>
            </a:r>
            <a:endParaRPr/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6700" y="1513537"/>
            <a:ext cx="1645374" cy="211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idx="1" type="subTitle"/>
          </p:nvPr>
        </p:nvSpPr>
        <p:spPr>
          <a:xfrm>
            <a:off x="557529" y="1736425"/>
            <a:ext cx="8177100" cy="17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Una </a:t>
            </a:r>
            <a:r>
              <a:rPr b="1" lang="es">
                <a:solidFill>
                  <a:srgbClr val="377BC7"/>
                </a:solidFill>
                <a:latin typeface="Montserrat"/>
                <a:ea typeface="Montserrat"/>
                <a:cs typeface="Montserrat"/>
                <a:sym typeface="Montserrat"/>
              </a:rPr>
              <a:t>pseudoclase</a:t>
            </a:r>
            <a:r>
              <a:rPr lang="es"/>
              <a:t> en CSS </a:t>
            </a:r>
            <a:r>
              <a:rPr lang="es" u="sng"/>
              <a:t>es una palabra clave</a:t>
            </a:r>
            <a:r>
              <a:rPr lang="es"/>
              <a:t> añadida a un selector que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especifica un estado especial del elemento</a:t>
            </a:r>
            <a:r>
              <a:rPr lang="es"/>
              <a:t> o elementos seleccionados.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Permiten 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aplicar un estilo</a:t>
            </a:r>
            <a:r>
              <a:rPr lang="es"/>
              <a:t> a un elemento no sólo </a:t>
            </a:r>
            <a:r>
              <a:rPr lang="es" u="sng"/>
              <a:t>en relación con el contenido de la estructura</a:t>
            </a:r>
            <a:r>
              <a:rPr lang="es"/>
              <a:t> del documento, </a:t>
            </a:r>
            <a:r>
              <a:rPr b="1" lang="es">
                <a:solidFill>
                  <a:srgbClr val="F9F9F9"/>
                </a:solidFill>
                <a:highlight>
                  <a:srgbClr val="2991D6"/>
                </a:highlight>
                <a:latin typeface="Montserrat"/>
                <a:ea typeface="Montserrat"/>
                <a:cs typeface="Montserrat"/>
                <a:sym typeface="Montserrat"/>
              </a:rPr>
              <a:t>sino también en relación a los factores externos</a:t>
            </a:r>
            <a:r>
              <a:rPr lang="es"/>
              <a:t>.</a:t>
            </a:r>
            <a:endParaRPr/>
          </a:p>
        </p:txBody>
      </p:sp>
      <p:sp>
        <p:nvSpPr>
          <p:cNvPr id="184" name="Google Shape;184;p20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Definición</a:t>
            </a:r>
            <a:endParaRPr sz="2750"/>
          </a:p>
        </p:txBody>
      </p:sp>
      <p:pic>
        <p:nvPicPr>
          <p:cNvPr id="190" name="Google Shape;19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288" y="1459358"/>
            <a:ext cx="6395425" cy="281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 de enlaces </a:t>
            </a:r>
            <a:r>
              <a:rPr lang="es">
                <a:solidFill>
                  <a:srgbClr val="377BC7"/>
                </a:solidFill>
              </a:rPr>
              <a:t>:link y :visited</a:t>
            </a:r>
            <a:endParaRPr sz="2750">
              <a:solidFill>
                <a:srgbClr val="377BC7"/>
              </a:solidFill>
            </a:endParaRPr>
          </a:p>
        </p:txBody>
      </p:sp>
      <p:graphicFrame>
        <p:nvGraphicFramePr>
          <p:cNvPr id="196" name="Google Shape;196;p22"/>
          <p:cNvGraphicFramePr/>
          <p:nvPr/>
        </p:nvGraphicFramePr>
        <p:xfrm>
          <a:off x="359463" y="1456388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EEEEEE"/>
                </a:solidFill>
                <a:tableStyleId>{BF68F25B-C48C-4121-AE39-1C3C93D7392B}</a:tableStyleId>
              </a:tblPr>
              <a:tblGrid>
                <a:gridCol w="708175"/>
                <a:gridCol w="4562050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:link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el enlace no ha sido visitado todavía.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:visited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el enlace ha sido visitado anteriormente.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97" name="Google Shape;19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475" y="2557150"/>
            <a:ext cx="8246027" cy="62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475" y="3473475"/>
            <a:ext cx="8246027" cy="593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 de </a:t>
            </a:r>
            <a:r>
              <a:rPr lang="es"/>
              <a:t>dinámicas </a:t>
            </a:r>
            <a:r>
              <a:rPr lang="es">
                <a:solidFill>
                  <a:srgbClr val="377BC7"/>
                </a:solidFill>
              </a:rPr>
              <a:t>:hover y :active</a:t>
            </a:r>
            <a:endParaRPr sz="2750">
              <a:solidFill>
                <a:srgbClr val="377BC7"/>
              </a:solidFill>
            </a:endParaRPr>
          </a:p>
        </p:txBody>
      </p:sp>
      <p:graphicFrame>
        <p:nvGraphicFramePr>
          <p:cNvPr id="204" name="Google Shape;204;p23"/>
          <p:cNvGraphicFramePr/>
          <p:nvPr/>
        </p:nvGraphicFramePr>
        <p:xfrm>
          <a:off x="359475" y="1454379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EEEEEE"/>
                </a:solidFill>
                <a:tableStyleId>{BF68F25B-C48C-4121-AE39-1C3C93D7392B}</a:tableStyleId>
              </a:tblPr>
              <a:tblGrid>
                <a:gridCol w="675150"/>
                <a:gridCol w="4393625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:hover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pasamos el ratón sobre un elemento.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:active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estamos clickeando sobre el elemento.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05" name="Google Shape;2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475" y="2396350"/>
            <a:ext cx="6462275" cy="21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pseudoclases de formulario </a:t>
            </a:r>
            <a:r>
              <a:rPr lang="es">
                <a:solidFill>
                  <a:srgbClr val="377BC7"/>
                </a:solidFill>
              </a:rPr>
              <a:t>:focus y :checked</a:t>
            </a:r>
            <a:endParaRPr sz="2750">
              <a:solidFill>
                <a:srgbClr val="377BC7"/>
              </a:solidFill>
            </a:endParaRPr>
          </a:p>
        </p:txBody>
      </p:sp>
      <p:graphicFrame>
        <p:nvGraphicFramePr>
          <p:cNvPr id="211" name="Google Shape;211;p24"/>
          <p:cNvGraphicFramePr/>
          <p:nvPr/>
        </p:nvGraphicFramePr>
        <p:xfrm>
          <a:off x="359475" y="145437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EEEEEE"/>
                </a:solidFill>
                <a:tableStyleId>{BF68F25B-C48C-4121-AE39-1C3C93D7392B}</a:tableStyleId>
              </a:tblPr>
              <a:tblGrid>
                <a:gridCol w="939825"/>
                <a:gridCol w="4128950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:focus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el elemento tiene el foco.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B63DB"/>
                          </a:solidFill>
                          <a:highlight>
                            <a:srgbClr val="EEEEEE"/>
                          </a:highlight>
                        </a:rPr>
                        <a:t>:checked</a:t>
                      </a:r>
                      <a:endParaRPr sz="1100">
                        <a:solidFill>
                          <a:srgbClr val="3B63DB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333333"/>
                          </a:solidFill>
                          <a:highlight>
                            <a:srgbClr val="EEEEEE"/>
                          </a:highlight>
                        </a:rPr>
                        <a:t>Aplica estilos cuando la casilla está seleccionada.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EEEEEE"/>
                        </a:highlight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12" name="Google Shape;212;p24"/>
          <p:cNvPicPr preferRelativeResize="0"/>
          <p:nvPr/>
        </p:nvPicPr>
        <p:blipFill rotWithShape="1">
          <a:blip r:embed="rId3">
            <a:alphaModFix/>
          </a:blip>
          <a:srcRect b="41084" l="10453" r="11003" t="37233"/>
          <a:stretch/>
        </p:blipFill>
        <p:spPr>
          <a:xfrm>
            <a:off x="5673900" y="1502600"/>
            <a:ext cx="2765974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475" y="2699375"/>
            <a:ext cx="6125475" cy="155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